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50"/>
  </p:notesMasterIdLst>
  <p:sldIdLst>
    <p:sldId id="256" r:id="rId2"/>
    <p:sldId id="310" r:id="rId3"/>
    <p:sldId id="290" r:id="rId4"/>
    <p:sldId id="307" r:id="rId5"/>
    <p:sldId id="258" r:id="rId6"/>
    <p:sldId id="260" r:id="rId7"/>
    <p:sldId id="259" r:id="rId8"/>
    <p:sldId id="262" r:id="rId9"/>
    <p:sldId id="268" r:id="rId10"/>
    <p:sldId id="264" r:id="rId11"/>
    <p:sldId id="263" r:id="rId12"/>
    <p:sldId id="269" r:id="rId13"/>
    <p:sldId id="265" r:id="rId14"/>
    <p:sldId id="276" r:id="rId15"/>
    <p:sldId id="277" r:id="rId16"/>
    <p:sldId id="278" r:id="rId17"/>
    <p:sldId id="279" r:id="rId18"/>
    <p:sldId id="280" r:id="rId19"/>
    <p:sldId id="281" r:id="rId20"/>
    <p:sldId id="270" r:id="rId21"/>
    <p:sldId id="272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73" r:id="rId30"/>
    <p:sldId id="299" r:id="rId31"/>
    <p:sldId id="300" r:id="rId32"/>
    <p:sldId id="274" r:id="rId33"/>
    <p:sldId id="311" r:id="rId34"/>
    <p:sldId id="289" r:id="rId35"/>
    <p:sldId id="271" r:id="rId36"/>
    <p:sldId id="288" r:id="rId37"/>
    <p:sldId id="275" r:id="rId38"/>
    <p:sldId id="302" r:id="rId39"/>
    <p:sldId id="285" r:id="rId40"/>
    <p:sldId id="283" r:id="rId41"/>
    <p:sldId id="303" r:id="rId42"/>
    <p:sldId id="308" r:id="rId43"/>
    <p:sldId id="309" r:id="rId44"/>
    <p:sldId id="284" r:id="rId45"/>
    <p:sldId id="287" r:id="rId46"/>
    <p:sldId id="304" r:id="rId47"/>
    <p:sldId id="305" r:id="rId48"/>
    <p:sldId id="291" r:id="rId49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72047" autoAdjust="0"/>
  </p:normalViewPr>
  <p:slideViewPr>
    <p:cSldViewPr snapToGrid="0">
      <p:cViewPr varScale="1">
        <p:scale>
          <a:sx n="82" d="100"/>
          <a:sy n="82" d="100"/>
        </p:scale>
        <p:origin x="14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16054-3E21-424D-8FF7-0CE673038FB2}" type="datetimeFigureOut">
              <a:rPr lang="en-US"/>
              <a:t>8/22/2018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9DD99A-3535-49F9-A51E-5E089ED78967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624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D99A-3535-49F9-A51E-5E089ED78967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0086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D99A-3535-49F9-A51E-5E089ED78967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1220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7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437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069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D99A-3535-49F9-A51E-5E089ED78967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21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D99A-3535-49F9-A51E-5E089ED78967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15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4066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195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663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201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DD99A-3535-49F9-A51E-5E089ED7896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1567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9DD99A-3535-49F9-A51E-5E089ED78967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8851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7"/>
          <p:cNvSpPr>
            <a:spLocks noChangeArrowheads="1"/>
          </p:cNvSpPr>
          <p:nvPr/>
        </p:nvSpPr>
        <p:spPr bwMode="auto">
          <a:xfrm>
            <a:off x="812800" y="1219200"/>
            <a:ext cx="10566400" cy="9144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25400" cap="flat" cmpd="sng">
            <a:solidFill>
              <a:srgbClr val="CC33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1536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219201" y="1524000"/>
            <a:ext cx="10164233" cy="1752600"/>
          </a:xfrm>
        </p:spPr>
        <p:txBody>
          <a:bodyPr/>
          <a:lstStyle>
            <a:lvl1pPr>
              <a:defRPr sz="42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641600" y="3962400"/>
            <a:ext cx="8737600" cy="1752600"/>
          </a:xfr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8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564049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4753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7814"/>
            <a:ext cx="2743200" cy="61991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7814"/>
            <a:ext cx="8026400" cy="61991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27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53848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857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295400"/>
            <a:ext cx="53848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197600" y="3962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7423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77814"/>
            <a:ext cx="10972800" cy="71278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295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295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62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62400"/>
            <a:ext cx="5384800" cy="2514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2326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9446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278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295400"/>
            <a:ext cx="53848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295400"/>
            <a:ext cx="5384800" cy="51816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2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9315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9814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782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373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465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77814"/>
            <a:ext cx="10972800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295400"/>
            <a:ext cx="10972800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510339"/>
            <a:ext cx="2844800" cy="30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Garamond" panose="02020404030301010803" pitchFamily="18" charset="0"/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1029" name="Freeform 7"/>
          <p:cNvSpPr>
            <a:spLocks noChangeArrowheads="1"/>
          </p:cNvSpPr>
          <p:nvPr/>
        </p:nvSpPr>
        <p:spPr bwMode="auto">
          <a:xfrm>
            <a:off x="508000" y="228600"/>
            <a:ext cx="10972800" cy="609600"/>
          </a:xfrm>
          <a:custGeom>
            <a:avLst/>
            <a:gdLst>
              <a:gd name="T0" fmla="*/ 0 w 1000"/>
              <a:gd name="T1" fmla="*/ 2147483646 h 1000"/>
              <a:gd name="T2" fmla="*/ 0 w 1000"/>
              <a:gd name="T3" fmla="*/ 0 h 1000"/>
              <a:gd name="T4" fmla="*/ 2147483646 w 1000"/>
              <a:gd name="T5" fmla="*/ 0 h 100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1000" h="1000">
                <a:moveTo>
                  <a:pt x="0" y="1000"/>
                </a:moveTo>
                <a:lnTo>
                  <a:pt x="0" y="0"/>
                </a:lnTo>
                <a:lnTo>
                  <a:pt x="1000" y="0"/>
                </a:lnTo>
              </a:path>
            </a:pathLst>
          </a:custGeom>
          <a:noFill/>
          <a:ln w="19050" cap="flat" cmpd="sng">
            <a:solidFill>
              <a:srgbClr val="CC3300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US" sz="1800" dirty="0"/>
          </a:p>
        </p:txBody>
      </p:sp>
      <p:sp>
        <p:nvSpPr>
          <p:cNvPr id="1030" name="Line 8"/>
          <p:cNvSpPr>
            <a:spLocks noChangeShapeType="1"/>
          </p:cNvSpPr>
          <p:nvPr/>
        </p:nvSpPr>
        <p:spPr bwMode="auto">
          <a:xfrm>
            <a:off x="609600" y="6477000"/>
            <a:ext cx="10972800" cy="0"/>
          </a:xfrm>
          <a:prstGeom prst="line">
            <a:avLst/>
          </a:prstGeom>
          <a:noFill/>
          <a:ln w="19050">
            <a:solidFill>
              <a:srgbClr val="CC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628028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34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Verdana" panose="020B060403050404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n"/>
        <a:defRPr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669925" indent="-325438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q"/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022350" indent="-350838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n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1339850" indent="-315913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q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81163" indent="-339725" algn="l" rtl="0" eaLnBrk="1" fontAlgn="base" hangingPunct="1">
        <a:spcBef>
          <a:spcPct val="20000"/>
        </a:spcBef>
        <a:spcAft>
          <a:spcPct val="0"/>
        </a:spcAft>
        <a:buClr>
          <a:srgbClr val="CC33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oo.gl/guA2a6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gif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YU-PRISM/GEKKO" TargetMode="External"/><Relationship Id="rId2" Type="http://schemas.openxmlformats.org/officeDocument/2006/relationships/hyperlink" Target="http://gekko.readthedocs.io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apmonitor.com/d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GEKKO Optimization Suite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158181" y="3703782"/>
            <a:ext cx="4451928" cy="17526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CAST Webinar </a:t>
            </a:r>
          </a:p>
          <a:p>
            <a:r>
              <a:rPr lang="en-US" dirty="0">
                <a:cs typeface="Calibri"/>
              </a:rPr>
              <a:t>8/23/18 </a:t>
            </a:r>
          </a:p>
          <a:p>
            <a:r>
              <a:rPr lang="en-US" dirty="0">
                <a:cs typeface="Calibri"/>
              </a:rPr>
              <a:t>Logan Beal</a:t>
            </a:r>
          </a:p>
        </p:txBody>
      </p:sp>
      <p:pic>
        <p:nvPicPr>
          <p:cNvPr id="4" name="Picture 4" descr="A close up of a sign&#10;&#10;Description generated with very high confidence">
            <a:extLst>
              <a:ext uri="{FF2B5EF4-FFF2-40B4-BE49-F238E27FC236}">
                <a16:creationId xmlns:a16="http://schemas.microsoft.com/office/drawing/2014/main" id="{16E97D42-853A-411D-BEC1-7647ADF6F1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58" y="3498465"/>
            <a:ext cx="5777482" cy="182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AC26-2713-441F-91E9-12E1FAEA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Dynamic Optimization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A1BE-9418-42C4-BA2D-5CB2ADDF0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0603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05EF-13D4-4872-BFA3-9A7DE74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ODE Discretization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F022-4694-4792-9C80-94C409B91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0" y="2052917"/>
            <a:ext cx="6193057" cy="38110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Extend AML general problem to natively handle differential equations</a:t>
            </a:r>
          </a:p>
          <a:p>
            <a:r>
              <a:rPr lang="en-US" dirty="0">
                <a:cs typeface="Calibri"/>
              </a:rPr>
              <a:t>Orthogonal collocation on finite elements</a:t>
            </a:r>
          </a:p>
          <a:p>
            <a:r>
              <a:rPr lang="en-US" dirty="0">
                <a:cs typeface="Calibri"/>
              </a:rPr>
              <a:t>Provide model time discretization: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1429E0-348F-4567-8B1B-AD768CE1C957}"/>
                  </a:ext>
                </a:extLst>
              </p:cNvPr>
              <p:cNvSpPr txBox="1"/>
              <p:nvPr/>
            </p:nvSpPr>
            <p:spPr>
              <a:xfrm>
                <a:off x="1422680" y="2052917"/>
                <a:ext cx="2608500" cy="29044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beg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𝑑𝑥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D1429E0-348F-4567-8B1B-AD768CE1C9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2680" y="2052917"/>
                <a:ext cx="2608500" cy="290444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E0C0070F-D115-4362-931A-4300E74FA567}"/>
              </a:ext>
            </a:extLst>
          </p:cNvPr>
          <p:cNvSpPr/>
          <p:nvPr/>
        </p:nvSpPr>
        <p:spPr>
          <a:xfrm>
            <a:off x="7770396" y="5510033"/>
            <a:ext cx="2954655" cy="646331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i-FI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fi-FI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i-FI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fi-FI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fi-FI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fi-FI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fi-FI" sz="2000" dirty="0">
                <a:solidFill>
                  <a:srgbClr val="000000"/>
                </a:solidFill>
                <a:latin typeface="Courier New" panose="02070309020205020404" pitchFamily="49" charset="0"/>
              </a:rPr>
              <a:t>time 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fi-FI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[</a:t>
            </a:r>
            <a:r>
              <a:rPr lang="fi-FI" sz="20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i-FI" sz="20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i-FI" sz="2000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fi-FI" sz="2000" dirty="0">
                <a:solidFill>
                  <a:srgbClr val="FF0000"/>
                </a:solidFill>
                <a:latin typeface="Courier New" panose="02070309020205020404" pitchFamily="49" charset="0"/>
              </a:rPr>
              <a:t>3</a:t>
            </a:r>
            <a:r>
              <a:rPr lang="fi-FI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]</a:t>
            </a:r>
            <a:endParaRPr lang="fi-FI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3906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CB322-A257-4E8C-A68C-B582574F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Simultaneous vs Sequential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9D067-2F81-4F38-B6F1-37FC8049E0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Sequential</a:t>
            </a:r>
          </a:p>
          <a:p>
            <a:pPr lvl="1"/>
            <a:r>
              <a:rPr lang="en-US" dirty="0"/>
              <a:t>Feasible solutions</a:t>
            </a:r>
          </a:p>
          <a:p>
            <a:pPr lvl="1"/>
            <a:r>
              <a:rPr lang="en-US" dirty="0"/>
              <a:t>Easy to implement</a:t>
            </a:r>
          </a:p>
          <a:p>
            <a:pPr lvl="1"/>
            <a:r>
              <a:rPr lang="en-US" dirty="0"/>
              <a:t>Computationally inefficient</a:t>
            </a:r>
          </a:p>
          <a:p>
            <a:r>
              <a:rPr lang="en-US" dirty="0"/>
              <a:t>Simultaneous</a:t>
            </a:r>
          </a:p>
          <a:p>
            <a:pPr lvl="1"/>
            <a:r>
              <a:rPr lang="en-US" dirty="0"/>
              <a:t>Faster for large problems</a:t>
            </a:r>
          </a:p>
          <a:p>
            <a:pPr lvl="1"/>
            <a:r>
              <a:rPr lang="en-US" dirty="0"/>
              <a:t>Easy to implement variable bounds</a:t>
            </a:r>
          </a:p>
          <a:p>
            <a:pPr lvl="1"/>
            <a:r>
              <a:rPr lang="en-US" dirty="0"/>
              <a:t>Difficult to implement correctly</a:t>
            </a:r>
          </a:p>
          <a:p>
            <a:pPr lvl="1"/>
            <a:r>
              <a:rPr lang="en-US" dirty="0"/>
              <a:t>Infeasible solutions are worthless</a:t>
            </a:r>
          </a:p>
        </p:txBody>
      </p:sp>
    </p:spTree>
    <p:extLst>
      <p:ext uri="{BB962C8B-B14F-4D97-AF65-F5344CB8AC3E}">
        <p14:creationId xmlns:p14="http://schemas.microsoft.com/office/powerpoint/2010/main" val="7327499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05EF-13D4-4872-BFA3-9A7DE74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Common Implementations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F022-4694-4792-9C80-94C409B9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Model Predictive Control</a:t>
            </a:r>
          </a:p>
          <a:p>
            <a:pPr lvl="1"/>
            <a:r>
              <a:rPr lang="en-US" dirty="0">
                <a:cs typeface="Calibri"/>
              </a:rPr>
              <a:t>IMODE = 6</a:t>
            </a:r>
          </a:p>
          <a:p>
            <a:r>
              <a:rPr lang="en-US" dirty="0">
                <a:cs typeface="Calibri"/>
              </a:rPr>
              <a:t>Moving Horizon Estimation</a:t>
            </a:r>
          </a:p>
          <a:p>
            <a:pPr lvl="1"/>
            <a:r>
              <a:rPr lang="en-US" dirty="0">
                <a:cs typeface="Calibri"/>
              </a:rPr>
              <a:t>IMODE = 5</a:t>
            </a:r>
          </a:p>
          <a:p>
            <a:r>
              <a:rPr lang="en-US" dirty="0">
                <a:cs typeface="Calibri"/>
              </a:rPr>
              <a:t>Dynamic Real Time Optimization</a:t>
            </a:r>
          </a:p>
          <a:p>
            <a:r>
              <a:rPr lang="en-US" dirty="0">
                <a:cs typeface="Calibri"/>
              </a:rPr>
              <a:t>Economic Model Predictive Control</a:t>
            </a:r>
          </a:p>
          <a:p>
            <a:pPr lvl="1"/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49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57ADC-B635-427B-98CC-B88DE2E0F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Custom Variable Types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7CAAA-9D46-4D45-9ACD-40ACA80558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Fixed Variable</a:t>
            </a:r>
          </a:p>
          <a:p>
            <a:r>
              <a:rPr lang="en-US" dirty="0">
                <a:cs typeface="Calibri"/>
              </a:rPr>
              <a:t>Manipulated Variable</a:t>
            </a:r>
          </a:p>
          <a:p>
            <a:r>
              <a:rPr lang="en-US" dirty="0">
                <a:cs typeface="Calibri"/>
              </a:rPr>
              <a:t>State Variable</a:t>
            </a:r>
          </a:p>
          <a:p>
            <a:r>
              <a:rPr lang="en-US" dirty="0">
                <a:cs typeface="Calibri"/>
              </a:rPr>
              <a:t>Controlled Variable</a:t>
            </a:r>
          </a:p>
        </p:txBody>
      </p:sp>
    </p:spTree>
    <p:extLst>
      <p:ext uri="{BB962C8B-B14F-4D97-AF65-F5344CB8AC3E}">
        <p14:creationId xmlns:p14="http://schemas.microsoft.com/office/powerpoint/2010/main" val="2212706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2EB5-7D8A-4A1E-9C58-7EB3AD0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Fixed Variable (FV)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D60D-D435-479F-8D58-04F0A45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Fixed throughout the horizon</a:t>
            </a:r>
          </a:p>
          <a:p>
            <a:r>
              <a:rPr lang="en-US" dirty="0">
                <a:cs typeface="Calibri"/>
              </a:rPr>
              <a:t>Built-in tuning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BD117E-D952-464C-852E-68CC84CE7214}"/>
              </a:ext>
            </a:extLst>
          </p:cNvPr>
          <p:cNvSpPr/>
          <p:nvPr/>
        </p:nvSpPr>
        <p:spPr>
          <a:xfrm>
            <a:off x="6096000" y="3101370"/>
            <a:ext cx="2765501" cy="1569660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FV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DMAX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126147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2EB5-7D8A-4A1E-9C58-7EB3AD0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Manipulated Variable (MV)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D60D-D435-479F-8D58-04F0A45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0- or 1-order hold, like DCS</a:t>
            </a:r>
          </a:p>
          <a:p>
            <a:r>
              <a:rPr lang="en-US" dirty="0">
                <a:cs typeface="Calibri"/>
              </a:rPr>
              <a:t>Tuning options:</a:t>
            </a:r>
          </a:p>
          <a:p>
            <a:pPr lvl="1"/>
            <a:r>
              <a:rPr lang="en-US" dirty="0">
                <a:cs typeface="Calibri"/>
              </a:rPr>
              <a:t>DCOST (Move suppression)</a:t>
            </a:r>
          </a:p>
          <a:p>
            <a:pPr lvl="1"/>
            <a:r>
              <a:rPr lang="en-US" dirty="0">
                <a:cs typeface="Calibri"/>
              </a:rPr>
              <a:t>DMAX (Move constraint)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261207-40EC-4291-A32F-315040119449}"/>
              </a:ext>
            </a:extLst>
          </p:cNvPr>
          <p:cNvSpPr/>
          <p:nvPr/>
        </p:nvSpPr>
        <p:spPr>
          <a:xfrm>
            <a:off x="6096000" y="2916704"/>
            <a:ext cx="4055919" cy="193899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m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MV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DCOST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</a:p>
          <a:p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options</a:t>
            </a:r>
            <a:r>
              <a:rPr lang="en-US" sz="24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MV_TYPE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4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endParaRPr lang="en-US" sz="2400" dirty="0">
              <a:solidFill>
                <a:srgbClr val="000000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70850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2EB5-7D8A-4A1E-9C58-7EB3AD0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State Variable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D60D-D435-479F-8D58-04F0A45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Added attributes for inspection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DC8C90-7E62-4B7E-8A40-307C9E4AA8F6}"/>
              </a:ext>
            </a:extLst>
          </p:cNvPr>
          <p:cNvSpPr/>
          <p:nvPr/>
        </p:nvSpPr>
        <p:spPr>
          <a:xfrm>
            <a:off x="6096000" y="2608927"/>
            <a:ext cx="2185214" cy="255454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m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SV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 ...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 model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 ...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solve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b="1" dirty="0">
                <a:solidFill>
                  <a:srgbClr val="0000FF"/>
                </a:solidFill>
                <a:latin typeface="Courier New" panose="02070309020205020404" pitchFamily="49" charset="0"/>
              </a:rPr>
              <a:t>print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PRED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2000" dirty="0"/>
          </a:p>
          <a:p>
            <a:endParaRPr lang="fi-FI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67863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2EB5-7D8A-4A1E-9C58-7EB3AD0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Controlled Variable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D60D-D435-479F-8D58-04F0A45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Build objectives based on mode:</a:t>
            </a:r>
          </a:p>
          <a:p>
            <a:pPr lvl="1"/>
            <a:r>
              <a:rPr lang="en-US" dirty="0">
                <a:cs typeface="Calibri"/>
              </a:rPr>
              <a:t>Minimize error to setpoint</a:t>
            </a:r>
          </a:p>
          <a:p>
            <a:pPr lvl="1"/>
            <a:r>
              <a:rPr lang="en-US" dirty="0">
                <a:cs typeface="Calibri"/>
              </a:rPr>
              <a:t>Minimize error between </a:t>
            </a:r>
            <a:br>
              <a:rPr lang="en-US" dirty="0">
                <a:cs typeface="Calibri"/>
              </a:rPr>
            </a:br>
            <a:r>
              <a:rPr lang="en-US" dirty="0">
                <a:cs typeface="Calibri"/>
              </a:rPr>
              <a:t>model/measurements</a:t>
            </a:r>
          </a:p>
          <a:p>
            <a:r>
              <a:rPr lang="en-US" dirty="0">
                <a:cs typeface="Calibri"/>
              </a:rPr>
              <a:t>Tuning</a:t>
            </a:r>
          </a:p>
          <a:p>
            <a:pPr lvl="1"/>
            <a:r>
              <a:rPr lang="en-US" dirty="0">
                <a:cs typeface="Calibri"/>
              </a:rPr>
              <a:t>TAU (Time constant)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70F43BA-3B01-47E4-A66B-8C76F474CA4F}"/>
              </a:ext>
            </a:extLst>
          </p:cNvPr>
          <p:cNvSpPr/>
          <p:nvPr/>
        </p:nvSpPr>
        <p:spPr>
          <a:xfrm>
            <a:off x="6094959" y="2529750"/>
            <a:ext cx="6032421" cy="3170099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x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m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CV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STATUS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#build objective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options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CV_TYPE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2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#squared error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 or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options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CV_TYPE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008000"/>
                </a:solidFill>
                <a:latin typeface="Courier New" panose="02070309020205020404" pitchFamily="49" charset="0"/>
              </a:rPr>
              <a:t>#absolute error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SPHI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6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</a:t>
            </a:r>
            <a:r>
              <a:rPr lang="en-US" sz="20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2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SPLO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20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2000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endParaRPr lang="en-US" sz="2000" dirty="0"/>
          </a:p>
          <a:p>
            <a:endParaRPr lang="fi-FI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880143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D2EB5-7D8A-4A1E-9C58-7EB3AD024B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Intermediates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5D60D-D435-479F-8D58-04F0A45F2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Reduce size of matrix math</a:t>
            </a:r>
          </a:p>
          <a:p>
            <a:r>
              <a:rPr lang="en-US" dirty="0">
                <a:cs typeface="Calibri"/>
              </a:rPr>
              <a:t>Ensure feasible solution to given equations</a:t>
            </a:r>
          </a:p>
          <a:p>
            <a:r>
              <a:rPr lang="en-US" dirty="0">
                <a:cs typeface="Calibri"/>
              </a:rPr>
              <a:t>Must be defined explicitly </a:t>
            </a:r>
          </a:p>
          <a:p>
            <a:endParaRPr lang="en-US" dirty="0">
              <a:cs typeface="Calibri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789E6C8-2924-4B4B-B7AB-9642501E2C71}"/>
              </a:ext>
            </a:extLst>
          </p:cNvPr>
          <p:cNvSpPr/>
          <p:nvPr/>
        </p:nvSpPr>
        <p:spPr>
          <a:xfrm>
            <a:off x="2553539" y="3347712"/>
            <a:ext cx="6096000" cy="2585323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#Rate equations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k0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/(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rate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Ca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latin typeface="Courier New" panose="02070309020205020404" pitchFamily="49" charset="0"/>
              </a:rPr>
              <a:t># OR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endParaRPr lang="en-US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Intermediate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k0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(-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E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/(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)))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rate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k 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dirty="0">
                <a:solidFill>
                  <a:srgbClr val="000000"/>
                </a:solidFill>
                <a:latin typeface="Courier New" panose="02070309020205020404" pitchFamily="49" charset="0"/>
              </a:rPr>
              <a:t> Ca</a:t>
            </a:r>
            <a:r>
              <a:rPr lang="en-US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dirty="0">
              <a:effectLst/>
            </a:endParaRPr>
          </a:p>
        </p:txBody>
      </p:sp>
      <p:sp>
        <p:nvSpPr>
          <p:cNvPr id="5" name="Left Brace 4"/>
          <p:cNvSpPr/>
          <p:nvPr/>
        </p:nvSpPr>
        <p:spPr>
          <a:xfrm>
            <a:off x="2388202" y="3724265"/>
            <a:ext cx="173420" cy="44143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 Brace 5"/>
          <p:cNvSpPr/>
          <p:nvPr/>
        </p:nvSpPr>
        <p:spPr>
          <a:xfrm>
            <a:off x="2388202" y="5323114"/>
            <a:ext cx="173420" cy="248345"/>
          </a:xfrm>
          <a:prstGeom prst="leftBrac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Elbow Connector 7"/>
          <p:cNvCxnSpPr>
            <a:stCxn id="5" idx="1"/>
            <a:endCxn id="6" idx="1"/>
          </p:cNvCxnSpPr>
          <p:nvPr/>
        </p:nvCxnSpPr>
        <p:spPr>
          <a:xfrm rot="10800000" flipV="1">
            <a:off x="2388202" y="3944983"/>
            <a:ext cx="12700" cy="1502304"/>
          </a:xfrm>
          <a:prstGeom prst="bentConnector3">
            <a:avLst>
              <a:gd name="adj1" fmla="val 1800000"/>
            </a:avLst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845810" y="4455707"/>
            <a:ext cx="19800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cs typeface="Calibri"/>
              </a:rPr>
              <a:t>Model Reduction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4949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Start Guide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Install GEKKO with </a:t>
            </a:r>
            <a:r>
              <a:rPr lang="en-US" b="1" dirty="0"/>
              <a:t>pip</a:t>
            </a:r>
            <a:endParaRPr lang="en-US" dirty="0"/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18 Examples: </a:t>
            </a:r>
            <a:r>
              <a:rPr lang="en-US" dirty="0">
                <a:hlinkClick r:id="rId2"/>
              </a:rPr>
              <a:t>https://goo.gl/guA2a6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D19884-1BA3-44ED-B86C-A1192EEA5689}"/>
              </a:ext>
            </a:extLst>
          </p:cNvPr>
          <p:cNvSpPr/>
          <p:nvPr/>
        </p:nvSpPr>
        <p:spPr>
          <a:xfrm>
            <a:off x="1537138" y="2117668"/>
            <a:ext cx="51054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pip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i="1" dirty="0">
                <a:solidFill>
                  <a:srgbClr val="FFC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endParaRPr lang="en-US" sz="3200" i="1" dirty="0">
              <a:solidFill>
                <a:srgbClr val="FFC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2400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6529-6227-43CB-B296-662CADC7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Examples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1EF43-11F0-46A9-B4C3-D295FBFE6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6293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825C-0CA1-41A5-9366-9CF179044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CSTR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A1B46-6A03-4963-9ECA-433AE5A297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Model</a:t>
            </a:r>
            <a:endParaRPr lang="en-US" dirty="0"/>
          </a:p>
          <a:p>
            <a:r>
              <a:rPr lang="en-US" dirty="0">
                <a:cs typeface="Calibri"/>
              </a:rPr>
              <a:t>RTO</a:t>
            </a:r>
          </a:p>
          <a:p>
            <a:r>
              <a:rPr lang="en-US" dirty="0">
                <a:cs typeface="Calibri"/>
              </a:rPr>
              <a:t>NMPC</a:t>
            </a:r>
          </a:p>
          <a:p>
            <a:r>
              <a:rPr lang="en-US" dirty="0">
                <a:cs typeface="Calibri"/>
              </a:rPr>
              <a:t>Tune NMPC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42FCC4-7EF0-41B5-A108-BC94AF3CB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628" y="1712372"/>
            <a:ext cx="4394470" cy="2906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8697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BCB76-CBB5-48C9-B2F0-C48CEBC3B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1C8D5-D116-4710-9D4F-996E5DF039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843288-2F41-41D3-9D2F-EC6B07166B03}"/>
              </a:ext>
            </a:extLst>
          </p:cNvPr>
          <p:cNvSpPr/>
          <p:nvPr/>
        </p:nvSpPr>
        <p:spPr>
          <a:xfrm>
            <a:off x="1202919" y="2011680"/>
            <a:ext cx="4368800" cy="180487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from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gekko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GEKKO 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numpy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np </a:t>
            </a:r>
          </a:p>
          <a:p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import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matplotlib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pyplot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as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plt</a:t>
            </a:r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#%% NMPC model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GEKKO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remote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b="1" dirty="0">
                <a:solidFill>
                  <a:srgbClr val="0000FF"/>
                </a:solidFill>
                <a:latin typeface="Courier New" panose="02070309020205020404" pitchFamily="49" charset="0"/>
              </a:rPr>
              <a:t>False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time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np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linspace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51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776929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872F7-317E-4735-A9C5-C614829D3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2CA3E-AE88-4F96-A52D-6185BF851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1AEAC4F-BA98-4E1F-8E1D-B0B84C784C05}"/>
              </a:ext>
            </a:extLst>
          </p:cNvPr>
          <p:cNvSpPr/>
          <p:nvPr/>
        </p:nvSpPr>
        <p:spPr>
          <a:xfrm>
            <a:off x="1129028" y="1500931"/>
            <a:ext cx="5449454" cy="477053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#Model Parameters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q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rho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0.239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mdelH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50000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ER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8750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k0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7.2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UA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5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**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4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Ca0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T0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Param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350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#Variables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rate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325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lb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250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ub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500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#MV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Tc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MV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300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 </a:t>
            </a:r>
          </a:p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#CV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m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.7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,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lb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FF0000"/>
                </a:solidFill>
                <a:latin typeface="Courier New" panose="02070309020205020404" pitchFamily="49" charset="0"/>
              </a:rPr>
              <a:t>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882006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106E9-2789-43F1-A777-E792015DF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Equations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F58C2-594C-4DBB-A351-3FE6565D9F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5B845CB-3C38-46C4-BCE3-156BEC119AB1}"/>
              </a:ext>
            </a:extLst>
          </p:cNvPr>
          <p:cNvSpPr/>
          <p:nvPr/>
        </p:nvSpPr>
        <p:spPr>
          <a:xfrm>
            <a:off x="840509" y="2760583"/>
            <a:ext cx="10991272" cy="135421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latin typeface="Courier New" panose="02070309020205020404" pitchFamily="49" charset="0"/>
              </a:rPr>
              <a:t>#Equations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exp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(-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ER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/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rate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k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q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Ca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)-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rate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</a:p>
          <a:p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Equation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rho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 err="1">
                <a:solidFill>
                  <a:srgbClr val="000080"/>
                </a:solidFill>
                <a:latin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dt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()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==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q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rho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Cp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T0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V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mdelH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rate 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 UA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*(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Tc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-</a:t>
            </a:r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</a:rPr>
              <a:t>T</a:t>
            </a:r>
            <a:r>
              <a:rPr lang="en-US" sz="1600" b="1" dirty="0">
                <a:solidFill>
                  <a:srgbClr val="000080"/>
                </a:solidFill>
                <a:latin typeface="Courier New" panose="02070309020205020404" pitchFamily="49" charset="0"/>
              </a:rPr>
              <a:t>))</a:t>
            </a:r>
            <a:endParaRPr lang="en-US" sz="36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271357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1879D-3186-4EEA-BF26-453877621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A5AAE1E-6331-4594-A9BB-97F445C59061}"/>
              </a:ext>
            </a:extLst>
          </p:cNvPr>
          <p:cNvSpPr/>
          <p:nvPr/>
        </p:nvSpPr>
        <p:spPr>
          <a:xfrm>
            <a:off x="1145307" y="1189644"/>
            <a:ext cx="6049820" cy="5170646"/>
          </a:xfrm>
          <a:prstGeom prst="rect">
            <a:avLst/>
          </a:prstGeom>
          <a:solidFill>
            <a:schemeClr val="bg1"/>
          </a:solidFill>
        </p:spPr>
        <p:txBody>
          <a:bodyPr wrap="square" numCol="1">
            <a:spAutoFit/>
          </a:bodyPr>
          <a:lstStyle/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NMPC model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51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#Model Parameters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q 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pt-BR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rho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1000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0.239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mdelH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50000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 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n-NO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8750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n-NO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k0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7.2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UA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Ca0 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n-NO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nn-NO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nn-NO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n-NO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T0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350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#Variables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rate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325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250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#MV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300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250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350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#CV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.7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#Equations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ER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)-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rate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rho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q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rho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T0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V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mdelH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rate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UA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0744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FB3E6E-71A2-49A0-A082-218C8E13A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RTO: Real-Time Optimization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5C140-4940-4BAA-AFCD-BD61B0F7C6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201" y="3035711"/>
            <a:ext cx="3246926" cy="236635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Results:</a:t>
            </a:r>
          </a:p>
          <a:p>
            <a:r>
              <a:rPr lang="en-US" dirty="0"/>
              <a:t>[350.1639]</a:t>
            </a:r>
          </a:p>
          <a:p>
            <a:r>
              <a:rPr lang="en-US" dirty="0"/>
              <a:t>[299.9514]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7F01EF5-E6B2-400D-A8E8-733ED283B5C1}"/>
              </a:ext>
            </a:extLst>
          </p:cNvPr>
          <p:cNvSpPr/>
          <p:nvPr/>
        </p:nvSpPr>
        <p:spPr>
          <a:xfrm>
            <a:off x="1310426" y="1543072"/>
            <a:ext cx="4165600" cy="378565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#Global options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CV_TYPE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#MV tuning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#CV Tuning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000FF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57097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79475-42C1-4514-8AF2-C5C5390CB5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NMPC – Nonlinear Model Predictive Control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95C95BC-F743-4EEA-AFF6-DAAEE2ACB9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82658" y="1537250"/>
            <a:ext cx="3635549" cy="244824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C97CFB8-61CC-4176-B16F-452F7D4A6DF7}"/>
              </a:ext>
            </a:extLst>
          </p:cNvPr>
          <p:cNvSpPr/>
          <p:nvPr/>
        </p:nvSpPr>
        <p:spPr>
          <a:xfrm>
            <a:off x="1202919" y="1926443"/>
            <a:ext cx="4184073" cy="34163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#Global 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#MV tuning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#CV Tuning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9C8C71-9121-4BD5-AD90-105A7E45C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2659" y="3977537"/>
            <a:ext cx="3635549" cy="246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16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EA6A15-535C-4F4B-9460-9F7943D23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Tuning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1BB4EE4-9CA5-4C2D-AC18-A5A197D284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30908" y="1545506"/>
            <a:ext cx="3688973" cy="24842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553039F-DCFE-496C-9D96-0CA807427A6C}"/>
              </a:ext>
            </a:extLst>
          </p:cNvPr>
          <p:cNvSpPr/>
          <p:nvPr/>
        </p:nvSpPr>
        <p:spPr>
          <a:xfrm>
            <a:off x="1202919" y="1906067"/>
            <a:ext cx="4172645" cy="369331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#Global options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CV_TYPE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#MV tuning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Tc</a:t>
            </a:r>
            <a:r>
              <a:rPr lang="en-US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DCOST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.01</a:t>
            </a: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#CV Tuning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51552F-B58A-4B83-AAEB-27939B610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0908" y="3948547"/>
            <a:ext cx="3688973" cy="250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219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F441-0D58-4AE8-A8A0-A6152009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Online Model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91796-4FD6-45A9-B499-23A960E6C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Generic first order model</a:t>
            </a:r>
            <a:endParaRPr lang="en-US" dirty="0"/>
          </a:p>
          <a:p>
            <a:pPr lvl="1"/>
            <a:r>
              <a:rPr lang="en-US" dirty="0">
                <a:cs typeface="Calibri"/>
              </a:rPr>
              <a:t>Simulation and control</a:t>
            </a:r>
          </a:p>
          <a:p>
            <a:r>
              <a:rPr lang="en-US" dirty="0">
                <a:cs typeface="Calibri"/>
              </a:rPr>
              <a:t>Measurements</a:t>
            </a:r>
          </a:p>
          <a:p>
            <a:r>
              <a:rPr lang="en-US" dirty="0">
                <a:cs typeface="Calibri"/>
              </a:rPr>
              <a:t>Control moves</a:t>
            </a:r>
          </a:p>
          <a:p>
            <a:r>
              <a:rPr lang="en-US" dirty="0">
                <a:cs typeface="Calibri"/>
              </a:rPr>
              <a:t>Time shifting</a:t>
            </a:r>
          </a:p>
        </p:txBody>
      </p:sp>
    </p:spTree>
    <p:extLst>
      <p:ext uri="{BB962C8B-B14F-4D97-AF65-F5344CB8AC3E}">
        <p14:creationId xmlns:p14="http://schemas.microsoft.com/office/powerpoint/2010/main" val="1154130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B03-5AA3-4C60-ADE8-BCEBC4B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D7EE-977B-458D-9A8B-15F7AF513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Free AML in Python for LP, QP, NLP, MILP, and MINLP </a:t>
            </a:r>
          </a:p>
          <a:p>
            <a:pPr>
              <a:lnSpc>
                <a:spcPct val="150000"/>
              </a:lnSpc>
            </a:pPr>
            <a:r>
              <a:rPr lang="en-US" dirty="0"/>
              <a:t>Easy to install, intuitive syntax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Integrated model formulation, solution, and visualization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6002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E017-2077-42AB-B03C-C789402A1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D2ED2-D8A5-4FA0-A11E-AC0EB7B688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303B702-5911-464B-AF79-DA6F04C9CB9A}"/>
              </a:ext>
            </a:extLst>
          </p:cNvPr>
          <p:cNvSpPr/>
          <p:nvPr/>
        </p:nvSpPr>
        <p:spPr>
          <a:xfrm>
            <a:off x="1203960" y="1200849"/>
            <a:ext cx="9784080" cy="5370701"/>
          </a:xfrm>
          <a:prstGeom prst="rect">
            <a:avLst/>
          </a:prstGeom>
          <a:solidFill>
            <a:schemeClr val="bg1"/>
          </a:solidFill>
        </p:spPr>
        <p:txBody>
          <a:bodyPr wrap="square" numCol="2">
            <a:spAutoFit/>
          </a:bodyPr>
          <a:lstStyle/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#%%Import packages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random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random</a:t>
            </a: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Process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#time discretization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#Parameters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1.25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#gain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#time constant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#Variable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#measurement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#Equations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#options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process_simulator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None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endParaRPr lang="en-US" sz="105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disp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MODEL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05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US" sz="105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05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</a:t>
            </a:r>
            <a:r>
              <a:rPr lang="en-US" sz="105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105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5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5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MPC Model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discretization (steps of 0.5)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#Parameters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 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=-</a:t>
            </a:r>
            <a:r>
              <a:rPr lang="pl-PL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l-PL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pl-P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l-P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#input</a:t>
            </a:r>
            <a:endParaRPr lang="pl-PL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#gain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Param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008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#time constant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#Variables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c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#Equations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K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#Options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#MPC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CV_TYPE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#l1 norm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#write MPC objective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FSTATUS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0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recieve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measurements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SPHI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3.1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SPLO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2.9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#enable optimization of MV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FSTATUS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#no feedback</a:t>
            </a:r>
            <a:endParaRPr lang="en-US" sz="10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0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DCOST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0.05</a:t>
            </a:r>
            <a:r>
              <a:rPr lang="en-US" sz="10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</a:t>
            </a:r>
            <a:r>
              <a:rPr lang="en-US" sz="10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#discourage unnecessary movement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78187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DB75-20C1-48BA-89AB-E654DAC72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Loop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DB97A4-5F7B-41AF-9C3A-2251DAFB8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FD0ED0-F76C-4A0E-985E-F1A90D6F4F7E}"/>
              </a:ext>
            </a:extLst>
          </p:cNvPr>
          <p:cNvSpPr/>
          <p:nvPr/>
        </p:nvSpPr>
        <p:spPr>
          <a:xfrm>
            <a:off x="1037811" y="2013228"/>
            <a:ext cx="5188646" cy="2831544"/>
          </a:xfrm>
          <a:prstGeom prst="rect">
            <a:avLst/>
          </a:prstGeom>
          <a:solidFill>
            <a:schemeClr val="bg1"/>
          </a:solidFill>
        </p:spPr>
        <p:txBody>
          <a:bodyPr wrap="square" numCol="1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Time loop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range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##change setpoint </a:t>
            </a: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SPHI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6.1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5.9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#process 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MEAS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process_simulator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NEWVAL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#controller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C3BB9F-C8EC-4593-8368-D799186CF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9492" y="1999648"/>
            <a:ext cx="5023539" cy="3481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107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B053-9B35-43E0-81FA-84DEBA99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TCLab Estimation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7552B0A4-D420-4AD3-B33E-575BD5B6D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2849" y="1274169"/>
            <a:ext cx="6534150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5">
            <a:extLst>
              <a:ext uri="{FF2B5EF4-FFF2-40B4-BE49-F238E27FC236}">
                <a16:creationId xmlns:a16="http://schemas.microsoft.com/office/drawing/2014/main" id="{5B580275-D877-48C7-B95E-C2FEE3B819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r="20309"/>
          <a:stretch>
            <a:fillRect/>
          </a:stretch>
        </p:blipFill>
        <p:spPr bwMode="auto">
          <a:xfrm>
            <a:off x="740978" y="1213203"/>
            <a:ext cx="2990193" cy="2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C1622A22-BDF5-405F-83AC-EA00A9C0D7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8" y="3647664"/>
            <a:ext cx="2991308" cy="236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62342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CB053-9B35-43E0-81FA-84DEBA99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TCLab Predictive Control</a:t>
            </a:r>
            <a:endParaRPr lang="en-US" dirty="0"/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5B580275-D877-48C7-B95E-C2FEE3B81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90" r="20309"/>
          <a:stretch>
            <a:fillRect/>
          </a:stretch>
        </p:blipFill>
        <p:spPr bwMode="auto">
          <a:xfrm>
            <a:off x="740978" y="1213203"/>
            <a:ext cx="2990193" cy="2278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C1622A22-BDF5-405F-83AC-EA00A9C0D7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78" y="3647664"/>
            <a:ext cx="2991308" cy="2369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740" y="990601"/>
            <a:ext cx="6415251" cy="5314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12915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304E1-5382-44AF-B457-C02ECA5A1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Hybrid Neural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56502B-9265-402F-BDBE-E225ABAE00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Combine First Principles and Data Driven Modeling </a:t>
            </a:r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E12F967E-5A82-420F-B678-02645B0D5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4811924"/>
              </p:ext>
            </p:extLst>
          </p:nvPr>
        </p:nvGraphicFramePr>
        <p:xfrm>
          <a:off x="695325" y="2264213"/>
          <a:ext cx="5400675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Acrobat Document" r:id="rId4" imgW="5400276" imgH="3809902" progId="AcroExch.Document.DC">
                  <p:embed/>
                </p:oleObj>
              </mc:Choice>
              <mc:Fallback>
                <p:oleObj name="Acrobat Document" r:id="rId4" imgW="5400276" imgH="3809902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5325" y="2264213"/>
                        <a:ext cx="5400675" cy="381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89" y="1866276"/>
            <a:ext cx="4477893" cy="19170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89" y="3928657"/>
            <a:ext cx="4510974" cy="214555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021681" y="2101303"/>
            <a:ext cx="11208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Standard</a:t>
            </a:r>
          </a:p>
          <a:p>
            <a:r>
              <a:rPr lang="en-US" dirty="0"/>
              <a:t>ANN</a:t>
            </a:r>
          </a:p>
        </p:txBody>
      </p:sp>
      <p:sp>
        <p:nvSpPr>
          <p:cNvPr id="8" name="Rectangle 7"/>
          <p:cNvSpPr/>
          <p:nvPr/>
        </p:nvSpPr>
        <p:spPr>
          <a:xfrm>
            <a:off x="9738606" y="4234902"/>
            <a:ext cx="85151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Hybrid</a:t>
            </a:r>
          </a:p>
          <a:p>
            <a:r>
              <a:rPr lang="en-US" dirty="0"/>
              <a:t>ANN</a:t>
            </a:r>
          </a:p>
        </p:txBody>
      </p:sp>
    </p:spTree>
    <p:extLst>
      <p:ext uri="{BB962C8B-B14F-4D97-AF65-F5344CB8AC3E}">
        <p14:creationId xmlns:p14="http://schemas.microsoft.com/office/powerpoint/2010/main" val="12540106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A76529-6227-43CB-B296-662CADC78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GUI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01EF43-11F0-46A9-B4C3-D295FBFE61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3851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3FD31C-02EE-4EB2-91A9-D0307DCF1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Why GUI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BD2D5-C1F8-438B-AE2F-5886B8F9F3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Rapid viewing</a:t>
            </a:r>
          </a:p>
          <a:p>
            <a:r>
              <a:rPr lang="en-US" dirty="0">
                <a:cs typeface="Calibri"/>
              </a:rPr>
              <a:t>Online watching</a:t>
            </a:r>
          </a:p>
          <a:p>
            <a:pPr lvl="1"/>
            <a:r>
              <a:rPr lang="en-US" dirty="0">
                <a:cs typeface="Calibri"/>
              </a:rPr>
              <a:t>Client/server structure</a:t>
            </a:r>
          </a:p>
        </p:txBody>
      </p:sp>
    </p:spTree>
    <p:extLst>
      <p:ext uri="{BB962C8B-B14F-4D97-AF65-F5344CB8AC3E}">
        <p14:creationId xmlns:p14="http://schemas.microsoft.com/office/powerpoint/2010/main" val="23035456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3C515-CEC5-4CFA-9AF5-9591061327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MPC GUI Sample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56BAD4B-6A0E-4507-9008-C36DC532B5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89" y="1295400"/>
            <a:ext cx="10550221" cy="51816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929693" y="1741355"/>
            <a:ext cx="162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Concentration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7672893" y="2703051"/>
            <a:ext cx="23221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Concentration Target</a:t>
            </a:r>
          </a:p>
        </p:txBody>
      </p:sp>
      <p:sp>
        <p:nvSpPr>
          <p:cNvPr id="6" name="Rectangle 5"/>
          <p:cNvSpPr/>
          <p:nvPr/>
        </p:nvSpPr>
        <p:spPr>
          <a:xfrm>
            <a:off x="7262989" y="4768333"/>
            <a:ext cx="2334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Manipulated Variable</a:t>
            </a:r>
          </a:p>
        </p:txBody>
      </p:sp>
    </p:spTree>
    <p:extLst>
      <p:ext uri="{BB962C8B-B14F-4D97-AF65-F5344CB8AC3E}">
        <p14:creationId xmlns:p14="http://schemas.microsoft.com/office/powerpoint/2010/main" val="33890097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CE10B-2626-4719-8794-764D72013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View History and Future Move Plan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63E2CB0-9CEF-4A4B-9E49-65936571F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0889" y="1295400"/>
            <a:ext cx="10550221" cy="5181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698465" y="2734584"/>
            <a:ext cx="14670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Recent Data</a:t>
            </a:r>
          </a:p>
        </p:txBody>
      </p:sp>
      <p:sp>
        <p:nvSpPr>
          <p:cNvPr id="6" name="Rectangle 5"/>
          <p:cNvSpPr/>
          <p:nvPr/>
        </p:nvSpPr>
        <p:spPr>
          <a:xfrm>
            <a:off x="8629333" y="2457585"/>
            <a:ext cx="132600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Anticipated</a:t>
            </a:r>
          </a:p>
          <a:p>
            <a:r>
              <a:rPr lang="en-US" dirty="0"/>
              <a:t>Trajectory</a:t>
            </a:r>
          </a:p>
        </p:txBody>
      </p:sp>
      <p:sp>
        <p:nvSpPr>
          <p:cNvPr id="7" name="Rectangle 6"/>
          <p:cNvSpPr/>
          <p:nvPr/>
        </p:nvSpPr>
        <p:spPr>
          <a:xfrm>
            <a:off x="8629333" y="3519129"/>
            <a:ext cx="14798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Future Move</a:t>
            </a:r>
          </a:p>
          <a:p>
            <a:r>
              <a:rPr lang="en-US" dirty="0"/>
              <a:t>Plan</a:t>
            </a:r>
          </a:p>
        </p:txBody>
      </p:sp>
    </p:spTree>
    <p:extLst>
      <p:ext uri="{BB962C8B-B14F-4D97-AF65-F5344CB8AC3E}">
        <p14:creationId xmlns:p14="http://schemas.microsoft.com/office/powerpoint/2010/main" val="27562825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E411C-AD4E-47E3-96E0-4393FD6BA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Extras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760A10-E3EB-4FC2-A82F-1E782978E4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4094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B4B03-5AA3-4C60-ADE8-BCEBC4B34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ED7EE-977B-458D-9A8B-15F7AF5139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Specialization in dynamic optimization</a:t>
            </a:r>
          </a:p>
          <a:p>
            <a:pPr>
              <a:lnSpc>
                <a:spcPct val="150000"/>
              </a:lnSpc>
            </a:pPr>
            <a:r>
              <a:rPr lang="en-US" dirty="0"/>
              <a:t>Full-featured MHE and MPC for industrial, online applications</a:t>
            </a:r>
          </a:p>
          <a:p>
            <a:pPr>
              <a:lnSpc>
                <a:spcPct val="150000"/>
              </a:lnSpc>
            </a:pPr>
            <a:r>
              <a:rPr lang="en-US" dirty="0"/>
              <a:t>Model reduction and initialization strategies</a:t>
            </a:r>
          </a:p>
          <a:p>
            <a:pPr>
              <a:lnSpc>
                <a:spcPct val="150000"/>
              </a:lnSpc>
            </a:pPr>
            <a:r>
              <a:rPr lang="en-US" dirty="0"/>
              <a:t>Warm-start initialization from time-shifting of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9923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BEC0C-00DC-4C4A-9D3E-3BD35E8AD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Connections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B095C-49C2-4CEC-8681-D50BEE2CC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Allow flexibility</a:t>
            </a:r>
          </a:p>
          <a:p>
            <a:pPr lvl="1"/>
            <a:r>
              <a:rPr lang="en-US" dirty="0">
                <a:cs typeface="Calibri"/>
              </a:rPr>
              <a:t>Optimal Control Problems</a:t>
            </a:r>
          </a:p>
          <a:p>
            <a:pPr lvl="1"/>
            <a:r>
              <a:rPr lang="en-US" dirty="0">
                <a:cs typeface="Calibri"/>
              </a:rPr>
              <a:t>Periodic constraints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6077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941CB5-1CE7-4797-B22A-8556EC7DF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Control Problem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0A376A-3FFE-4D66-841C-B6BB64962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583" y="2104737"/>
            <a:ext cx="3877164" cy="264852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BE6EC77-E947-4B02-921A-7557CE6B10D6}"/>
              </a:ext>
            </a:extLst>
          </p:cNvPr>
          <p:cNvSpPr/>
          <p:nvPr/>
        </p:nvSpPr>
        <p:spPr>
          <a:xfrm>
            <a:off x="4453692" y="1980479"/>
            <a:ext cx="7128708" cy="4131900"/>
          </a:xfrm>
          <a:prstGeom prst="rect">
            <a:avLst/>
          </a:prstGeom>
          <a:solidFill>
            <a:schemeClr val="bg1"/>
          </a:solidFill>
        </p:spPr>
        <p:txBody>
          <a:bodyPr wrap="square" numCol="2">
            <a:spAutoFit/>
          </a:bodyPr>
          <a:lstStyle/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05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05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5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05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create GEKKO model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constants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17.5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0.71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80.5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U_max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fishing rate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MV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lb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ub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DCOST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fish population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70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fish population balance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*(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k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)-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U_max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objective (profit)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nl-NL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U_max</a:t>
            </a:r>
            <a:r>
              <a:rPr lang="nl-NL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nl-NL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final objective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Jf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FV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Jf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Connection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Jf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pos2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808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'end'</a:t>
            </a:r>
            <a:r>
              <a:rPr lang="en-US" sz="12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maximize profit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Jf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options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fr-FR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fr-FR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NODES</a:t>
            </a:r>
            <a:r>
              <a:rPr lang="fr-FR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fr-FR" sz="11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1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fr-FR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1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1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1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7587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B643A-F198-4854-8B74-3056AAD8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EAADB0-F3BF-44CE-9F48-64B0FAFB12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015" y="1844346"/>
            <a:ext cx="5131969" cy="3480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2270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2D56E6-3A42-45C2-B033-7E6EA6EE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Periodic Constraints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CA977E9-EF77-49CA-ABBF-20EFCB74DC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04590" y="2194139"/>
            <a:ext cx="4674665" cy="325194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388179-75E8-4E1B-9EE2-798635BC0840}"/>
              </a:ext>
            </a:extLst>
          </p:cNvPr>
          <p:cNvSpPr/>
          <p:nvPr/>
        </p:nvSpPr>
        <p:spPr>
          <a:xfrm>
            <a:off x="609600" y="1188621"/>
            <a:ext cx="4636655" cy="526297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#%%Import packages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Build model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linspace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#periodic constraints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periodic</a:t>
            </a:r>
            <a:r>
              <a:rPr 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#Equations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fr-FR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fr-FR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fr-FR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cos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fr-FR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</a:t>
            </a:r>
            <a:r>
              <a:rPr lang="fr-FR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fr-FR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#Objective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)**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#options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#solve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09614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F9E20-1840-4B5A-A79E-42D100237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Pre-Built Model Components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6E18F-7804-49DD-9DF5-6BD4BD1E1B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Discrete / Continuous, State Space, Splines</a:t>
            </a:r>
          </a:p>
          <a:p>
            <a:r>
              <a:rPr lang="en-US" dirty="0">
                <a:cs typeface="Calibri"/>
              </a:rPr>
              <a:t>Other Objects in Development:</a:t>
            </a:r>
          </a:p>
          <a:p>
            <a:pPr lvl="1"/>
            <a:r>
              <a:rPr lang="en-US" dirty="0">
                <a:cs typeface="Calibri"/>
              </a:rPr>
              <a:t>MPCCs	 (ABS, MAX, MIN, SIGNUM, PWL)</a:t>
            </a:r>
          </a:p>
          <a:p>
            <a:pPr lvl="1"/>
            <a:r>
              <a:rPr lang="en-US" dirty="0">
                <a:cs typeface="Calibri"/>
              </a:rPr>
              <a:t>Multi-Component </a:t>
            </a:r>
            <a:r>
              <a:rPr lang="en-US" dirty="0" err="1">
                <a:cs typeface="Calibri"/>
              </a:rPr>
              <a:t>Thermo</a:t>
            </a:r>
            <a:endParaRPr lang="en-US" dirty="0">
              <a:cs typeface="Calibri"/>
            </a:endParaRPr>
          </a:p>
          <a:p>
            <a:pPr lvl="1"/>
            <a:r>
              <a:rPr lang="en-US" dirty="0">
                <a:cs typeface="Calibri"/>
              </a:rPr>
              <a:t>Object Oriented Flowsheet</a:t>
            </a:r>
          </a:p>
          <a:p>
            <a:pPr lvl="2"/>
            <a:r>
              <a:rPr lang="en-US" dirty="0">
                <a:cs typeface="Calibri"/>
              </a:rPr>
              <a:t>Pump, Reactor, Mixer, Stream, Vessel</a:t>
            </a:r>
          </a:p>
          <a:p>
            <a:pPr lvl="2"/>
            <a:r>
              <a:rPr lang="en-US" dirty="0">
                <a:cs typeface="Calibri"/>
              </a:rPr>
              <a:t>Splitter, PID, Flow meter, Flash Column</a:t>
            </a:r>
          </a:p>
          <a:p>
            <a:pPr lvl="1"/>
            <a:r>
              <a:rPr lang="en-US" dirty="0">
                <a:cs typeface="Calibri"/>
              </a:rPr>
              <a:t>Transfer Function / ARX / FIR</a:t>
            </a:r>
          </a:p>
          <a:p>
            <a:pPr lvl="1"/>
            <a:r>
              <a:rPr lang="en-US" dirty="0">
                <a:cs typeface="Calibri"/>
              </a:rPr>
              <a:t>Import DMC (MDL), Profit/RMPCT models</a:t>
            </a: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pPr lvl="1"/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93808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5D128-B649-4A95-B822-9008FDA11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Spline Example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E4DF1-CE6D-4361-8FD5-981879CA7A71}"/>
              </a:ext>
            </a:extLst>
          </p:cNvPr>
          <p:cNvSpPr/>
          <p:nvPr/>
        </p:nvSpPr>
        <p:spPr>
          <a:xfrm>
            <a:off x="766617" y="1154546"/>
            <a:ext cx="6317673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 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matplotlib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pyplot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def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):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function to generate data for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cspline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x_data 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it-IT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it-IT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50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it-IT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it-IT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it-IT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endParaRPr lang="it-IT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y_data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f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cspline</a:t>
            </a:r>
            <a:r>
              <a:rPr 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x_data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y_data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600" b="1" dirty="0" err="1">
                <a:solidFill>
                  <a:srgbClr val="0000FF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sz="16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n-US" sz="16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6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6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figure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y_data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'b'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plt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scatter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'r'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'x'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61EEE3-8EFE-4335-974A-AA40FBB3F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271" y="2550031"/>
            <a:ext cx="4954129" cy="325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123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55F290-D994-4FFF-AF85-FB139D234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Space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801BB-F486-4A03-8CFA-E35D1984F1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E41022A-7685-4BC4-AADF-737001CDA304}"/>
              </a:ext>
            </a:extLst>
          </p:cNvPr>
          <p:cNvSpPr/>
          <p:nvPr/>
        </p:nvSpPr>
        <p:spPr>
          <a:xfrm>
            <a:off x="716913" y="1514496"/>
            <a:ext cx="10758173" cy="4743407"/>
          </a:xfrm>
          <a:prstGeom prst="rect">
            <a:avLst/>
          </a:prstGeom>
          <a:solidFill>
            <a:schemeClr val="bg1"/>
          </a:solidFill>
        </p:spPr>
        <p:txBody>
          <a:bodyPr wrap="square" numCol="2">
            <a:spAutoFit/>
          </a:bodyPr>
          <a:lstStyle/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np</a:t>
            </a: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## Linear model of a Boeing 747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([[-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.003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0.039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0.322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0.065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0.319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7.74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0.020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0.101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0.429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0.18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0.04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1.16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0.598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array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([[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   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7.74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]])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#%% Build  model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</a:t>
            </a:r>
            <a:r>
              <a:rPr lang="es-E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s-E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s-E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s-ES" sz="1400" b="1" dirty="0" err="1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s-ES" sz="1400" dirty="0" err="1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state_space</a:t>
            </a:r>
            <a:r>
              <a:rPr lang="es-E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E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s-E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s-E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B</a:t>
            </a:r>
            <a:r>
              <a:rPr lang="es-E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s-ES" sz="1400" dirty="0">
                <a:solidFill>
                  <a:srgbClr val="00000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es-ES" sz="1400" b="1" dirty="0">
                <a:solidFill>
                  <a:srgbClr val="000080"/>
                </a:solidFill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s-ES" sz="1400" dirty="0">
              <a:solidFill>
                <a:srgbClr val="000000"/>
              </a:solidFill>
              <a:highlight>
                <a:srgbClr val="FFFF0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time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0.4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12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15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## MV tuning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range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len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)):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lower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upper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dcost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u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## CV tuning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tau = first order time constant for trajectories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tau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tr_init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= 2 (first order </a:t>
            </a:r>
            <a:r>
              <a:rPr lang="en-US" sz="12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traj</a:t>
            </a:r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tr_init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s-E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s-E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tr_init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s-E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E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endParaRPr lang="es-E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targets (dead-band needs upper and lower values)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8.5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splo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9.5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sphi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5.4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splo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4.6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status 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2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2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2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387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AA0616-EBF6-40C8-99C4-EF4AA43D5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MPC with </a:t>
            </a:r>
            <a:r>
              <a:rPr lang="en-US"/>
              <a:t>State Space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234EDD9-338A-441D-BED9-BCE2777571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0250" y="1826905"/>
            <a:ext cx="5635750" cy="362500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037" y="3639407"/>
            <a:ext cx="4763165" cy="13336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7191" y="2366858"/>
            <a:ext cx="5306165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8956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0926F-3A9D-481A-8EC2-913E9310C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992865-624B-4B0F-BCF7-6D6C6A5D89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  <a:p>
            <a:pPr lvl="1"/>
            <a:r>
              <a:rPr lang="en-US" dirty="0">
                <a:hlinkClick r:id="rId2"/>
              </a:rPr>
              <a:t>http://gekko.readthedocs.io</a:t>
            </a:r>
            <a:r>
              <a:rPr lang="en-US" dirty="0"/>
              <a:t> </a:t>
            </a:r>
          </a:p>
          <a:p>
            <a:r>
              <a:rPr lang="en-US" dirty="0"/>
              <a:t>GitHub Repo</a:t>
            </a:r>
          </a:p>
          <a:p>
            <a:pPr lvl="1"/>
            <a:r>
              <a:rPr lang="en-US" dirty="0">
                <a:hlinkClick r:id="rId3"/>
              </a:rPr>
              <a:t>https://github.com/BYU-PRISM/GEKKO</a:t>
            </a:r>
            <a:r>
              <a:rPr lang="en-US" dirty="0"/>
              <a:t> </a:t>
            </a:r>
          </a:p>
          <a:p>
            <a:r>
              <a:rPr lang="en-US" dirty="0"/>
              <a:t>Open Access Paper</a:t>
            </a:r>
          </a:p>
          <a:p>
            <a:pPr lvl="1"/>
            <a:r>
              <a:rPr lang="en-US" dirty="0"/>
              <a:t>Beal, L.D.R.; Hill, D.C.; Martin, R.A.; </a:t>
            </a:r>
            <a:r>
              <a:rPr lang="en-US" dirty="0" err="1"/>
              <a:t>Hedengren</a:t>
            </a:r>
            <a:r>
              <a:rPr lang="en-US" dirty="0"/>
              <a:t>, J.D. GEKKO Optimization Suite. </a:t>
            </a:r>
            <a:r>
              <a:rPr lang="en-US" i="1" dirty="0"/>
              <a:t>Processes</a:t>
            </a:r>
            <a:r>
              <a:rPr lang="en-US" dirty="0"/>
              <a:t> </a:t>
            </a:r>
            <a:r>
              <a:rPr lang="en-US" b="1" dirty="0"/>
              <a:t>2018</a:t>
            </a:r>
            <a:r>
              <a:rPr lang="en-US" dirty="0"/>
              <a:t>, </a:t>
            </a:r>
            <a:r>
              <a:rPr lang="en-US" i="1" dirty="0"/>
              <a:t>6</a:t>
            </a:r>
            <a:r>
              <a:rPr lang="en-US" dirty="0"/>
              <a:t>, 106. </a:t>
            </a:r>
          </a:p>
          <a:p>
            <a:r>
              <a:rPr lang="en-US" dirty="0"/>
              <a:t>Dynamic Optimization Online Course</a:t>
            </a:r>
          </a:p>
          <a:p>
            <a:pPr lvl="1"/>
            <a:r>
              <a:rPr lang="en-US" dirty="0">
                <a:hlinkClick r:id="rId4"/>
              </a:rPr>
              <a:t>http://apmonitor.com/do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589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AC26-2713-441F-91E9-12E1FAEA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A1BE-9418-42C4-BA2D-5CB2ADDF0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2357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05EF-13D4-4872-BFA3-9A7DE74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Why Python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F022-4694-4792-9C80-94C409B91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Easy, flexible, pretty</a:t>
            </a:r>
          </a:p>
          <a:p>
            <a:r>
              <a:rPr lang="en-US" dirty="0">
                <a:cs typeface="Calibri"/>
              </a:rPr>
              <a:t>Popular</a:t>
            </a:r>
          </a:p>
          <a:p>
            <a:pPr lvl="1"/>
            <a:r>
              <a:rPr lang="en-US" dirty="0">
                <a:cs typeface="Calibri"/>
              </a:rPr>
              <a:t>IEEE #1</a:t>
            </a:r>
          </a:p>
          <a:p>
            <a:pPr lvl="1"/>
            <a:r>
              <a:rPr lang="en-US" dirty="0">
                <a:cs typeface="Calibri"/>
              </a:rPr>
              <a:t>TIOBE #4</a:t>
            </a:r>
          </a:p>
          <a:p>
            <a:r>
              <a:rPr lang="en-US" dirty="0">
                <a:cs typeface="Calibri"/>
              </a:rPr>
              <a:t>Large community</a:t>
            </a:r>
          </a:p>
          <a:p>
            <a:pPr lvl="1"/>
            <a:r>
              <a:rPr lang="en-US" dirty="0">
                <a:cs typeface="Calibri"/>
              </a:rPr>
              <a:t>~9% new stack overflow questions</a:t>
            </a:r>
          </a:p>
          <a:p>
            <a:r>
              <a:rPr lang="en-US" dirty="0">
                <a:cs typeface="Calibri"/>
              </a:rPr>
              <a:t>Many powerful packages</a:t>
            </a:r>
          </a:p>
          <a:p>
            <a:pPr lvl="1"/>
            <a:r>
              <a:rPr lang="en-US" dirty="0">
                <a:cs typeface="Calibri"/>
              </a:rPr>
              <a:t>matplotlib, </a:t>
            </a:r>
            <a:r>
              <a:rPr lang="en-US" dirty="0" err="1">
                <a:cs typeface="Calibri"/>
              </a:rPr>
              <a:t>numpy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scipy</a:t>
            </a:r>
            <a:r>
              <a:rPr lang="en-US" dirty="0">
                <a:cs typeface="Calibri"/>
              </a:rPr>
              <a:t>, pandas, </a:t>
            </a:r>
            <a:r>
              <a:rPr lang="en-US" dirty="0" err="1">
                <a:cs typeface="Calibri"/>
              </a:rPr>
              <a:t>openOPC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pymodbus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pip install</a:t>
            </a:r>
          </a:p>
        </p:txBody>
      </p:sp>
      <p:pic>
        <p:nvPicPr>
          <p:cNvPr id="6146" name="Picture 2" descr="Image result for python">
            <a:extLst>
              <a:ext uri="{FF2B5EF4-FFF2-40B4-BE49-F238E27FC236}">
                <a16:creationId xmlns:a16="http://schemas.microsoft.com/office/drawing/2014/main" id="{37CB1FF9-27E9-4019-A031-C1D3401BE0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9638" y="55690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10" descr="PyPI">
            <a:extLst>
              <a:ext uri="{FF2B5EF4-FFF2-40B4-BE49-F238E27FC236}">
                <a16:creationId xmlns:a16="http://schemas.microsoft.com/office/drawing/2014/main" id="{A717FDAB-9008-4FC1-BECD-34CE5001209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1094509" cy="1094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495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4AC26-2713-441F-91E9-12E1FAEA5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AML Features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CCA1BE-9418-42C4-BA2D-5CB2ADDF02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269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C305EF-13D4-4872-BFA3-9A7DE74A04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Standard AML Problem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CF022-4694-4792-9C80-94C409B91B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26571" y="1976580"/>
            <a:ext cx="6406610" cy="3696393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r>
              <a:rPr lang="en-US" dirty="0">
                <a:cs typeface="Calibri"/>
              </a:rPr>
              <a:t>AMPL, GAMS, </a:t>
            </a:r>
            <a:r>
              <a:rPr lang="en-US" dirty="0" err="1">
                <a:cs typeface="Calibri"/>
              </a:rPr>
              <a:t>Pyomo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JuMP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CasADi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etc</a:t>
            </a:r>
            <a:r>
              <a:rPr lang="en-US" dirty="0">
                <a:cs typeface="Calibri"/>
              </a:rPr>
              <a:t> all address this problem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Automatic Differentiation</a:t>
            </a:r>
          </a:p>
          <a:p>
            <a:r>
              <a:rPr lang="en-US" dirty="0">
                <a:cs typeface="Calibri"/>
              </a:rPr>
              <a:t>Fast Fortran back-end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Bundled solvers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7F6-87D7-4120-A626-396E46413613}"/>
                  </a:ext>
                </a:extLst>
              </p:cNvPr>
              <p:cNvSpPr txBox="1"/>
              <p:nvPr/>
            </p:nvSpPr>
            <p:spPr>
              <a:xfrm>
                <a:off x="1831785" y="2646272"/>
                <a:ext cx="1901316" cy="14226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beg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0≤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𝑔</m:t>
                      </m:r>
                      <m:d>
                        <m:dPr>
                          <m:beg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endChr m:val="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7ADE7F6-87D7-4120-A626-396E464136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1785" y="2646272"/>
                <a:ext cx="1901316" cy="14226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870540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152E9F-F45B-4B70-9B04-680754874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HS71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5A7762-DD0E-4BA6-ADBB-F2E99EE55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6083" y="1278733"/>
            <a:ext cx="5157787" cy="823912"/>
          </a:xfrm>
        </p:spPr>
        <p:txBody>
          <a:bodyPr/>
          <a:lstStyle/>
          <a:p>
            <a:r>
              <a:rPr lang="en-US" dirty="0">
                <a:cs typeface="Calibri"/>
              </a:rPr>
              <a:t>Problem Statement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6EC2DE-1846-495D-8E7B-2FE60F8A02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3753" y="1278733"/>
            <a:ext cx="5183188" cy="823912"/>
          </a:xfrm>
        </p:spPr>
        <p:txBody>
          <a:bodyPr/>
          <a:lstStyle/>
          <a:p>
            <a:r>
              <a:rPr lang="en-US" dirty="0">
                <a:cs typeface="Calibri"/>
              </a:rPr>
              <a:t>GEKKO Code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1D19884-1BA3-44ED-B86C-A1192EEA5689}"/>
              </a:ext>
            </a:extLst>
          </p:cNvPr>
          <p:cNvSpPr/>
          <p:nvPr/>
        </p:nvSpPr>
        <p:spPr>
          <a:xfrm>
            <a:off x="6172200" y="2138689"/>
            <a:ext cx="5377649" cy="41857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GEKKO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b="1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Initialize 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gekko</a:t>
            </a:r>
            <a:endParaRPr lang="en-US" sz="1400" dirty="0">
              <a:solidFill>
                <a:srgbClr val="008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Initialize variables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x2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x3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x4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m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lb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ub 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da-DK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a-DK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da-DK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da-DK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Equations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x2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x3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x4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25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Equation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**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40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Obj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x4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x2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x3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l-PL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x3</a:t>
            </a:r>
            <a:r>
              <a:rPr lang="pl-PL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l-PL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Objective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options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IMODE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>
                <a:solidFill>
                  <a:srgbClr val="FF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Steady state optimization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lang="en-US" sz="1400" b="1" dirty="0" err="1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solve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r>
              <a:rPr lang="en-US" sz="1400" dirty="0">
                <a:solidFill>
                  <a:srgbClr val="008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# Solve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'Results'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'x1: 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'x2: 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'x3: 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x3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400" dirty="0">
              <a:solidFill>
                <a:srgbClr val="000000"/>
              </a:solidFill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400" b="1" dirty="0">
                <a:solidFill>
                  <a:srgbClr val="0000FF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print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808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'x4: '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dirty="0" err="1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x4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400" dirty="0">
                <a:solidFill>
                  <a:srgbClr val="00000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value</a:t>
            </a:r>
            <a:r>
              <a:rPr lang="en-US" sz="1400" b="1" dirty="0">
                <a:solidFill>
                  <a:srgbClr val="000080"/>
                </a:solidFill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23F710-D417-4704-88C9-331AE577DA71}"/>
                  </a:ext>
                </a:extLst>
              </p:cNvPr>
              <p:cNvSpPr txBox="1"/>
              <p:nvPr/>
            </p:nvSpPr>
            <p:spPr>
              <a:xfrm>
                <a:off x="1353773" y="2356541"/>
                <a:ext cx="3668178" cy="21658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min</m:t>
                          </m:r>
                        </m:e>
                        <m:li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lim>
                      </m:limLow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s.t.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−40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−25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i="1" dirty="0">
                    <a:latin typeface="Cambria Math" panose="02040503050406030204" pitchFamily="18" charset="0"/>
                  </a:rPr>
                  <a:t>     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0" dirty="0"/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=(1,5,5,1)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223F710-D417-4704-88C9-331AE577DA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53773" y="2356541"/>
                <a:ext cx="3668178" cy="2165849"/>
              </a:xfrm>
              <a:prstGeom prst="rect">
                <a:avLst/>
              </a:prstGeom>
              <a:blipFill>
                <a:blip r:embed="rId2"/>
                <a:stretch>
                  <a:fillRect l="-332" b="-36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1593794"/>
      </p:ext>
    </p:extLst>
  </p:cSld>
  <p:clrMapOvr>
    <a:masterClrMapping/>
  </p:clrMapOvr>
</p:sld>
</file>

<file path=ppt/theme/theme1.xml><?xml version="1.0" encoding="utf-8"?>
<a:theme xmlns:a="http://schemas.openxmlformats.org/drawingml/2006/main" name="Edge">
  <a:themeElements>
    <a:clrScheme name="Edge 7">
      <a:dk1>
        <a:srgbClr val="000000"/>
      </a:dk1>
      <a:lt1>
        <a:srgbClr val="FFFFFF"/>
      </a:lt1>
      <a:dk2>
        <a:srgbClr val="006633"/>
      </a:dk2>
      <a:lt2>
        <a:srgbClr val="5F5F5F"/>
      </a:lt2>
      <a:accent1>
        <a:srgbClr val="CC9900"/>
      </a:accent1>
      <a:accent2>
        <a:srgbClr val="3B812F"/>
      </a:accent2>
      <a:accent3>
        <a:srgbClr val="FFFFFF"/>
      </a:accent3>
      <a:accent4>
        <a:srgbClr val="000000"/>
      </a:accent4>
      <a:accent5>
        <a:srgbClr val="E2CAAA"/>
      </a:accent5>
      <a:accent6>
        <a:srgbClr val="35742A"/>
      </a:accent6>
      <a:hlink>
        <a:srgbClr val="996600"/>
      </a:hlink>
      <a:folHlink>
        <a:srgbClr val="AFBF39"/>
      </a:folHlink>
    </a:clrScheme>
    <a:fontScheme name="Edge">
      <a:majorFont>
        <a:latin typeface="Verdana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Edge 1">
        <a:dk1>
          <a:srgbClr val="333333"/>
        </a:dk1>
        <a:lt1>
          <a:srgbClr val="FFFFFF"/>
        </a:lt1>
        <a:dk2>
          <a:srgbClr val="820000"/>
        </a:dk2>
        <a:lt2>
          <a:srgbClr val="FFFFFF"/>
        </a:lt2>
        <a:accent1>
          <a:srgbClr val="FF9900"/>
        </a:accent1>
        <a:accent2>
          <a:srgbClr val="CC3300"/>
        </a:accent2>
        <a:accent3>
          <a:srgbClr val="C1AAAA"/>
        </a:accent3>
        <a:accent4>
          <a:srgbClr val="DADADA"/>
        </a:accent4>
        <a:accent5>
          <a:srgbClr val="FFCAAA"/>
        </a:accent5>
        <a:accent6>
          <a:srgbClr val="B92D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2">
        <a:dk1>
          <a:srgbClr val="333333"/>
        </a:dk1>
        <a:lt1>
          <a:srgbClr val="CCCCFF"/>
        </a:lt1>
        <a:dk2>
          <a:srgbClr val="0B0506"/>
        </a:dk2>
        <a:lt2>
          <a:srgbClr val="FFFFFF"/>
        </a:lt2>
        <a:accent1>
          <a:srgbClr val="3366CC"/>
        </a:accent1>
        <a:accent2>
          <a:srgbClr val="3333CC"/>
        </a:accent2>
        <a:accent3>
          <a:srgbClr val="AAAAAA"/>
        </a:accent3>
        <a:accent4>
          <a:srgbClr val="AEAEDA"/>
        </a:accent4>
        <a:accent5>
          <a:srgbClr val="ADB8E2"/>
        </a:accent5>
        <a:accent6>
          <a:srgbClr val="2D2DB9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3">
        <a:dk1>
          <a:srgbClr val="333333"/>
        </a:dk1>
        <a:lt1>
          <a:srgbClr val="FFFFFF"/>
        </a:lt1>
        <a:dk2>
          <a:srgbClr val="221013"/>
        </a:dk2>
        <a:lt2>
          <a:srgbClr val="FFFFFF"/>
        </a:lt2>
        <a:accent1>
          <a:srgbClr val="CC3300"/>
        </a:accent1>
        <a:accent2>
          <a:srgbClr val="CC9900"/>
        </a:accent2>
        <a:accent3>
          <a:srgbClr val="ABAAAA"/>
        </a:accent3>
        <a:accent4>
          <a:srgbClr val="DADADA"/>
        </a:accent4>
        <a:accent5>
          <a:srgbClr val="E2ADAA"/>
        </a:accent5>
        <a:accent6>
          <a:srgbClr val="B98A00"/>
        </a:accent6>
        <a:hlink>
          <a:srgbClr val="80808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4">
        <a:dk1>
          <a:srgbClr val="11054B"/>
        </a:dk1>
        <a:lt1>
          <a:srgbClr val="FFFFFF"/>
        </a:lt1>
        <a:dk2>
          <a:srgbClr val="0000CC"/>
        </a:dk2>
        <a:lt2>
          <a:srgbClr val="FFFFFF"/>
        </a:lt2>
        <a:accent1>
          <a:srgbClr val="FF6600"/>
        </a:accent1>
        <a:accent2>
          <a:srgbClr val="FF3300"/>
        </a:accent2>
        <a:accent3>
          <a:srgbClr val="AAAAE2"/>
        </a:accent3>
        <a:accent4>
          <a:srgbClr val="DADADA"/>
        </a:accent4>
        <a:accent5>
          <a:srgbClr val="FFB8AA"/>
        </a:accent5>
        <a:accent6>
          <a:srgbClr val="E72D00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5">
        <a:dk1>
          <a:srgbClr val="9B8D65"/>
        </a:dk1>
        <a:lt1>
          <a:srgbClr val="F8F8F8"/>
        </a:lt1>
        <a:dk2>
          <a:srgbClr val="002600"/>
        </a:dk2>
        <a:lt2>
          <a:srgbClr val="FAFACC"/>
        </a:lt2>
        <a:accent1>
          <a:srgbClr val="CC9933"/>
        </a:accent1>
        <a:accent2>
          <a:srgbClr val="8F9967"/>
        </a:accent2>
        <a:accent3>
          <a:srgbClr val="AAACAA"/>
        </a:accent3>
        <a:accent4>
          <a:srgbClr val="D4D4D4"/>
        </a:accent4>
        <a:accent5>
          <a:srgbClr val="E2CAAD"/>
        </a:accent5>
        <a:accent6>
          <a:srgbClr val="818A5D"/>
        </a:accent6>
        <a:hlink>
          <a:srgbClr val="336600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6">
        <a:dk1>
          <a:srgbClr val="333333"/>
        </a:dk1>
        <a:lt1>
          <a:srgbClr val="FFFFFF"/>
        </a:lt1>
        <a:dk2>
          <a:srgbClr val="006699"/>
        </a:dk2>
        <a:lt2>
          <a:srgbClr val="FFFFFF"/>
        </a:lt2>
        <a:accent1>
          <a:srgbClr val="CC9900"/>
        </a:accent1>
        <a:accent2>
          <a:srgbClr val="FF9900"/>
        </a:accent2>
        <a:accent3>
          <a:srgbClr val="AAB8CA"/>
        </a:accent3>
        <a:accent4>
          <a:srgbClr val="DADADA"/>
        </a:accent4>
        <a:accent5>
          <a:srgbClr val="E2CAAA"/>
        </a:accent5>
        <a:accent6>
          <a:srgbClr val="E78A00"/>
        </a:accent6>
        <a:hlink>
          <a:srgbClr val="FFCC00"/>
        </a:hlink>
        <a:folHlink>
          <a:srgbClr val="706F3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Edge 7">
        <a:dk1>
          <a:srgbClr val="000000"/>
        </a:dk1>
        <a:lt1>
          <a:srgbClr val="FFFFFF"/>
        </a:lt1>
        <a:dk2>
          <a:srgbClr val="006633"/>
        </a:dk2>
        <a:lt2>
          <a:srgbClr val="5F5F5F"/>
        </a:lt2>
        <a:accent1>
          <a:srgbClr val="CC9900"/>
        </a:accent1>
        <a:accent2>
          <a:srgbClr val="3B812F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35742A"/>
        </a:accent6>
        <a:hlink>
          <a:srgbClr val="996600"/>
        </a:hlink>
        <a:folHlink>
          <a:srgbClr val="AFBF3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8">
        <a:dk1>
          <a:srgbClr val="000000"/>
        </a:dk1>
        <a:lt1>
          <a:srgbClr val="FFFFFF"/>
        </a:lt1>
        <a:dk2>
          <a:srgbClr val="CC0000"/>
        </a:dk2>
        <a:lt2>
          <a:srgbClr val="666699"/>
        </a:lt2>
        <a:accent1>
          <a:srgbClr val="808080"/>
        </a:accent1>
        <a:accent2>
          <a:srgbClr val="999933"/>
        </a:accent2>
        <a:accent3>
          <a:srgbClr val="FFFFFF"/>
        </a:accent3>
        <a:accent4>
          <a:srgbClr val="000000"/>
        </a:accent4>
        <a:accent5>
          <a:srgbClr val="C0C0C0"/>
        </a:accent5>
        <a:accent6>
          <a:srgbClr val="8A8A2D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Edge 9">
        <a:dk1>
          <a:srgbClr val="000000"/>
        </a:dk1>
        <a:lt1>
          <a:srgbClr val="FFFFFF"/>
        </a:lt1>
        <a:dk2>
          <a:srgbClr val="003399"/>
        </a:dk2>
        <a:lt2>
          <a:srgbClr val="666699"/>
        </a:lt2>
        <a:accent1>
          <a:srgbClr val="009999"/>
        </a:accent1>
        <a:accent2>
          <a:srgbClr val="4C6D4E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446246"/>
        </a:accent6>
        <a:hlink>
          <a:srgbClr val="4C6D80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Proposed_Hybrid_ML</Template>
  <TotalTime>1338</TotalTime>
  <Words>2979</Words>
  <Application>Microsoft Office PowerPoint</Application>
  <PresentationFormat>Widescreen</PresentationFormat>
  <Paragraphs>559</Paragraphs>
  <Slides>48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8" baseType="lpstr">
      <vt:lpstr>Arial</vt:lpstr>
      <vt:lpstr>Calibri</vt:lpstr>
      <vt:lpstr>Calibri Light</vt:lpstr>
      <vt:lpstr>Cambria Math</vt:lpstr>
      <vt:lpstr>Courier New</vt:lpstr>
      <vt:lpstr>Garamond</vt:lpstr>
      <vt:lpstr>Verdana</vt:lpstr>
      <vt:lpstr>Wingdings</vt:lpstr>
      <vt:lpstr>Edge</vt:lpstr>
      <vt:lpstr>Acrobat Document</vt:lpstr>
      <vt:lpstr>GEKKO Optimization Suite</vt:lpstr>
      <vt:lpstr>Quick Start Guide</vt:lpstr>
      <vt:lpstr>Overview</vt:lpstr>
      <vt:lpstr>Overview</vt:lpstr>
      <vt:lpstr>Python</vt:lpstr>
      <vt:lpstr>Why Python</vt:lpstr>
      <vt:lpstr>AML Features</vt:lpstr>
      <vt:lpstr>Standard AML Problem</vt:lpstr>
      <vt:lpstr>HS71</vt:lpstr>
      <vt:lpstr>Dynamic Optimization</vt:lpstr>
      <vt:lpstr>ODE Discretization</vt:lpstr>
      <vt:lpstr>Simultaneous vs Sequential</vt:lpstr>
      <vt:lpstr>Common Implementations</vt:lpstr>
      <vt:lpstr>Custom Variable Types</vt:lpstr>
      <vt:lpstr>Fixed Variable (FV)</vt:lpstr>
      <vt:lpstr>Manipulated Variable (MV)</vt:lpstr>
      <vt:lpstr>State Variable</vt:lpstr>
      <vt:lpstr>Controlled Variable</vt:lpstr>
      <vt:lpstr>Intermediates</vt:lpstr>
      <vt:lpstr>Examples</vt:lpstr>
      <vt:lpstr>CSTR Model</vt:lpstr>
      <vt:lpstr>Initialize</vt:lpstr>
      <vt:lpstr>Variables</vt:lpstr>
      <vt:lpstr>Equations</vt:lpstr>
      <vt:lpstr>Model</vt:lpstr>
      <vt:lpstr>RTO: Real-Time Optimization</vt:lpstr>
      <vt:lpstr>NMPC – Nonlinear Model Predictive Control</vt:lpstr>
      <vt:lpstr>Tuning</vt:lpstr>
      <vt:lpstr>Online Model</vt:lpstr>
      <vt:lpstr>Models</vt:lpstr>
      <vt:lpstr>Time Loop</vt:lpstr>
      <vt:lpstr>TCLab Estimation</vt:lpstr>
      <vt:lpstr>TCLab Predictive Control</vt:lpstr>
      <vt:lpstr>Hybrid Neural Networks</vt:lpstr>
      <vt:lpstr>GUI</vt:lpstr>
      <vt:lpstr>Why GUI</vt:lpstr>
      <vt:lpstr>MPC GUI Sample</vt:lpstr>
      <vt:lpstr>View History and Future Move Plan</vt:lpstr>
      <vt:lpstr>Extras</vt:lpstr>
      <vt:lpstr>Connections</vt:lpstr>
      <vt:lpstr>Optimal Control Problem</vt:lpstr>
      <vt:lpstr>PowerPoint Presentation</vt:lpstr>
      <vt:lpstr>Periodic Constraints</vt:lpstr>
      <vt:lpstr>Pre-Built Model Components</vt:lpstr>
      <vt:lpstr>Spline Example</vt:lpstr>
      <vt:lpstr>State Space Example</vt:lpstr>
      <vt:lpstr>MPC with State Space Model</vt:lpstr>
      <vt:lpstr>Additional 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 Combiner-do</dc:creator>
  <cp:lastModifiedBy>Super Combiner-do</cp:lastModifiedBy>
  <cp:revision>144</cp:revision>
  <dcterms:created xsi:type="dcterms:W3CDTF">2013-07-15T20:26:40Z</dcterms:created>
  <dcterms:modified xsi:type="dcterms:W3CDTF">2018-08-23T16:09:48Z</dcterms:modified>
</cp:coreProperties>
</file>